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bold.fntdata"/><Relationship Id="rId12" Type="http://schemas.openxmlformats.org/officeDocument/2006/relationships/slide" Target="slides/slide7.xml"/><Relationship Id="rId34" Type="http://schemas.openxmlformats.org/officeDocument/2006/relationships/font" Target="fonts/Raleway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2e83bf9f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2e83bf9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more about the regression stuff. Give the intuition. The intuition can exist for univariate data, but the concept can be mapped to N dimensions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5ec358b7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5ec358b7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GD and how it is </a:t>
            </a:r>
            <a:r>
              <a:rPr lang="en"/>
              <a:t>computationally less expensive than matrix multiplication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8556b3f0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8556b3f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GD and how it is computationally less expensive than matrix multiplication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466abffe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466abffe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GD and how it is computationally less expensive than matrix multiplication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343fdb0b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343fdb0b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into </a:t>
            </a:r>
            <a:r>
              <a:rPr lang="en"/>
              <a:t>why overfitting is bad, and how important a tool regularization is.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466abffe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466abffe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343fdb0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343fdb0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the importance of cost functions and say that both these methods can be optimized by GD.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into what each cost function means.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70fc0d7f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70fc0d7f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70fc0d7f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70fc0d7f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GINI and entropy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72437e2b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72437e2b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GINI and entropy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7358f5a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7358f5a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GINI and entropy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7358f5a9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7358f5a9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7358f5a9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7358f5a9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the limited semantic complexity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7358f5a9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7358f5a9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7358f5a9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7358f5a9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1d3a5af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1d3a5af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Note that we will not delve deep into the conceptual and mathematical details of each model. Those usually merit a few hours each and we cannot do justice to them in the time we have. However, I will include resources that will allow you to do so should you wish to.</a:t>
            </a:r>
            <a:endParaRPr sz="6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more about the regression stuff. Give the intuition.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343fdb0b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343fdb0b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more about the regression stuff. Give the intuition.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343fdb0b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343fdb0b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the statistical perspective to them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752b1c3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752b1c3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I add the confusion matrix stuff?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hyperlink" Target="https://web.stanford.edu/~hastie/ElemStatLearn/printings/ESLII_print12_toc.pdf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7.jp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hyperlink" Target="https://ocw.mit.edu/courses/sloan-school-of-management/15-097-prediction-machine-learning-and-statistics-spring-2012/lecture-notes/MIT15_097S12_lec08.pdf" TargetMode="External"/><Relationship Id="rId5" Type="http://schemas.openxmlformats.org/officeDocument/2006/relationships/hyperlink" Target="https://towardsdatascience.com/light-on-math-machine-learning-intuitive-guide-to-understanding-decision-trees-adb2165ccab7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hyperlink" Target="https://arxiv.org/abs/1412.6980" TargetMode="External"/><Relationship Id="rId5" Type="http://schemas.openxmlformats.org/officeDocument/2006/relationships/hyperlink" Target="https://arxiv.org/pdf/1803.08375.pdf" TargetMode="External"/><Relationship Id="rId6" Type="http://schemas.openxmlformats.org/officeDocument/2006/relationships/hyperlink" Target="https://arxiv.org/abs/1811.04918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first machine learning model(s)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Siddharth Agarwal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Scientist at Hopstack Inc.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0675" y="-233375"/>
            <a:ext cx="9867750" cy="55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440900" y="445025"/>
            <a:ext cx="762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9900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b="1" lang="en" sz="3000">
                <a:solidFill>
                  <a:srgbClr val="FF9900"/>
                </a:solidFill>
                <a:latin typeface="Raleway"/>
                <a:ea typeface="Raleway"/>
                <a:cs typeface="Raleway"/>
                <a:sym typeface="Raleway"/>
              </a:rPr>
              <a:t>.1.1 Linear  Regression I</a:t>
            </a:r>
            <a:endParaRPr b="1" sz="3000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22"/>
          <p:cNvSpPr txBox="1"/>
          <p:nvPr>
            <p:ph idx="4294967295" type="body"/>
          </p:nvPr>
        </p:nvSpPr>
        <p:spPr>
          <a:xfrm>
            <a:off x="440900" y="1261500"/>
            <a:ext cx="3831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Intuition: Fitting a line through a series of points. 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For enough values of y and x, m and b can be calculated, and using m, b, and new values of x, new values of y can be obtained.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What if x is multidimensional? Th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en for each x</a:t>
            </a:r>
            <a:r>
              <a:rPr baseline="-25000" lang="en" sz="140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, x</a:t>
            </a:r>
            <a:r>
              <a:rPr baseline="-25000" lang="en" sz="1400"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...x</a:t>
            </a:r>
            <a:r>
              <a:rPr baseline="-25000" lang="en" sz="1400"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 in </a:t>
            </a: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x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, we can have m</a:t>
            </a:r>
            <a:r>
              <a:rPr baseline="-25000" lang="en" sz="1400"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, m</a:t>
            </a:r>
            <a:r>
              <a:rPr baseline="-25000" lang="en" sz="1400"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...m</a:t>
            </a:r>
            <a:r>
              <a:rPr baseline="-25000" lang="en" sz="1400"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 and use matrix multiplication to get the values of </a:t>
            </a: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m 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and b. 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This is computationally expensive and requires a lot of data.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0600" y="860425"/>
            <a:ext cx="3354525" cy="208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5327200" y="3000375"/>
            <a:ext cx="352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https://archive.cnx.org/contents/20986bfa-2c2a-47f1-a48a-786122b0c606@3/graphical-analysis-of-one-dimensional-motion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775" y="76050"/>
            <a:ext cx="9433200" cy="49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440900" y="319350"/>
            <a:ext cx="762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2.1.2 Linear  Regression II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Google Shape;144;p23"/>
          <p:cNvSpPr txBox="1"/>
          <p:nvPr>
            <p:ph idx="4294967295" type="body"/>
          </p:nvPr>
        </p:nvSpPr>
        <p:spPr>
          <a:xfrm>
            <a:off x="440900" y="1261500"/>
            <a:ext cx="3831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What do we do about the computational complexity of multivariate regression?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Iterative methods! Gradient descent can be used to obtain the value of </a:t>
            </a: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m 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we are looking for. 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We only have to worry about selecting J (c0st function), the number of iterations, and the value of ɑ (learning rate).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To learn more about linear models, check out </a:t>
            </a:r>
            <a:r>
              <a:rPr lang="en" sz="14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Ch 3 of ESLII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3263" y="1081950"/>
            <a:ext cx="39338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9050" y="1510563"/>
            <a:ext cx="26289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9038" y="2186263"/>
            <a:ext cx="3057525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775" y="76050"/>
            <a:ext cx="9433200" cy="49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440900" y="319350"/>
            <a:ext cx="8491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2.1.2.1 Iterative Linear  Regression Visualization</a:t>
            </a:r>
            <a:endParaRPr b="1" sz="29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25" y="1562100"/>
            <a:ext cx="8728650" cy="33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4600" y="76050"/>
            <a:ext cx="9433200" cy="49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440900" y="319350"/>
            <a:ext cx="762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2.1.3 Linear  Regression III: Tips &amp; Tricks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5"/>
          <p:cNvSpPr txBox="1"/>
          <p:nvPr>
            <p:ph idx="4294967295" type="body"/>
          </p:nvPr>
        </p:nvSpPr>
        <p:spPr>
          <a:xfrm>
            <a:off x="440900" y="965250"/>
            <a:ext cx="41310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Two standard techniques are used to improve performance: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Scaling: Data can be in wildly different scales and trying to model raw data will often lead to inferior performance.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Solution: Scaling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◆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Normalization: Scaling each feature to range [0,1] (useful for logistic regression as well)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◆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Standardization: Scaling each feature to [-1,1]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700" y="1209250"/>
            <a:ext cx="4131000" cy="321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/>
        </p:nvSpPr>
        <p:spPr>
          <a:xfrm>
            <a:off x="4796525" y="4531175"/>
            <a:ext cx="413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Source: https://medium.com/analytics-vidhya/need-and-types-of-feature-scaling-101ac2fc3af0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4600" y="76050"/>
            <a:ext cx="9433200" cy="49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440900" y="319350"/>
            <a:ext cx="83022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2.1.3 Linear  Regression III: Tips &amp; Tricks: Contd</a:t>
            </a:r>
            <a:endParaRPr b="1" sz="27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26"/>
          <p:cNvSpPr txBox="1"/>
          <p:nvPr>
            <p:ph idx="4294967295" type="body"/>
          </p:nvPr>
        </p:nvSpPr>
        <p:spPr>
          <a:xfrm>
            <a:off x="440900" y="1028100"/>
            <a:ext cx="8302200" cy="10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➔"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Overfitting is often more challenging than underfitting.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Raleway"/>
              <a:buChar char="➔"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If models are already simple and no more data is available, we use regularization. 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Raleway"/>
              <a:buChar char="➔"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Regularization shrinks the weights towards zero by applying a weighted (by a hyperparameter usually denoted by ƛ) penalty term to cost function.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26"/>
          <p:cNvSpPr txBox="1"/>
          <p:nvPr>
            <p:ph idx="4294967295" type="body"/>
          </p:nvPr>
        </p:nvSpPr>
        <p:spPr>
          <a:xfrm>
            <a:off x="440900" y="2450450"/>
            <a:ext cx="4131000" cy="10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➔"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Lasso regression (L1) applies a linear </a:t>
            </a: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penalty term to the cost function.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Raleway"/>
              <a:buChar char="➔"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This can set the weights for some features to 0.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Raleway"/>
              <a:buChar char="➔"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It can be useful as a feature selection mechanism.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6"/>
          <p:cNvSpPr txBox="1"/>
          <p:nvPr>
            <p:ph idx="4294967295" type="body"/>
          </p:nvPr>
        </p:nvSpPr>
        <p:spPr>
          <a:xfrm>
            <a:off x="4722500" y="2450450"/>
            <a:ext cx="4131000" cy="10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➔"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Ridge regression (L2) applies a quadratic penalty term to the cost function.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Raleway"/>
              <a:buChar char="➔"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This will keep all the weights low, leading to a smoother error surface.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900" y="4127088"/>
            <a:ext cx="400050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300" y="4012800"/>
            <a:ext cx="41310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4600" y="76050"/>
            <a:ext cx="9433200" cy="49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/>
        </p:nvSpPr>
        <p:spPr>
          <a:xfrm>
            <a:off x="440900" y="193675"/>
            <a:ext cx="762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2.2.1 Linear Classification I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27"/>
          <p:cNvSpPr txBox="1"/>
          <p:nvPr>
            <p:ph idx="4294967295" type="body"/>
          </p:nvPr>
        </p:nvSpPr>
        <p:spPr>
          <a:xfrm>
            <a:off x="315250" y="956275"/>
            <a:ext cx="4891200" cy="39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Intuition: What if we want to use a linear model for binary classification?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We can do it the following way: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◆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Think of the output (y) having only two values: 0, and 1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◆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The predicted output (ŷ) can be within a range of [0,1]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◆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We can apply a decision boundary such that if ŷ is greater than it, it equals 1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(perceptron)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or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where the value of ŷ  indicates the probability of it equalling 1 (logistic regression).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◆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Decision boundaries can be linear (perceptron) or nonlinear (logistic regression).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375" y="1078890"/>
            <a:ext cx="3314700" cy="17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5421775" y="2971200"/>
            <a:ext cx="316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Source: http://www.cs.umd.edu/class/fall2017/cmsc723/slides/slides_04.pdf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5421775" y="3671375"/>
            <a:ext cx="3465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function described at the top of the graphic is the sigmoid function, a popular nonlinearity used due to its excellent properties wrt differentiation.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600" y="76050"/>
            <a:ext cx="9433200" cy="49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440900" y="319350"/>
            <a:ext cx="83562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2.2.2 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Linear Classification</a:t>
            </a:r>
            <a:r>
              <a:rPr b="1" lang="en" sz="29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II: Cost Functions</a:t>
            </a:r>
            <a:endParaRPr b="1" sz="29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28"/>
          <p:cNvSpPr txBox="1"/>
          <p:nvPr>
            <p:ph idx="4294967295" type="body"/>
          </p:nvPr>
        </p:nvSpPr>
        <p:spPr>
          <a:xfrm>
            <a:off x="308250" y="1225575"/>
            <a:ext cx="84888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Training for classifiers is quite similar to training for regression models as both use GD. However, classifiers use different cost functions.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403950" y="1983800"/>
            <a:ext cx="4168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Perceptron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zero-one cost function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Where 1(true) =1 and 1(false) = 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This means that only the data points that cause a misclassification will contribute to the error.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If the data is linearly separable, this loss will always converge.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4694475" y="1983800"/>
            <a:ext cx="4168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Logistic Regression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cross-entropy cost function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This cost function will lead to softer boundaries than the perceptron.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It can account for uncertainty, making it more robust.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It can converge for non-linearly separable data as well.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4">
            <a:alphaModFix/>
          </a:blip>
          <a:srcRect b="14980" l="2918" r="2015" t="10896"/>
          <a:stretch/>
        </p:blipFill>
        <p:spPr>
          <a:xfrm>
            <a:off x="904263" y="2571750"/>
            <a:ext cx="3167575" cy="5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571750"/>
            <a:ext cx="4290675" cy="5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260849" y="477875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5600">
                <a:solidFill>
                  <a:srgbClr val="FF9900"/>
                </a:solidFill>
              </a:rPr>
              <a:t>3. Decision Trees</a:t>
            </a:r>
            <a:endParaRPr b="0" sz="3200">
              <a:solidFill>
                <a:srgbClr val="FF9900"/>
              </a:solidFill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600" y="1586549"/>
            <a:ext cx="8176400" cy="35056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9000" stPos="0" sy="-100000" ky="0"/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4769925" y="780950"/>
            <a:ext cx="4033800" cy="31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en" sz="1800">
                <a:solidFill>
                  <a:srgbClr val="000000"/>
                </a:solidFill>
              </a:rPr>
              <a:t>Decision trees are very interpretable as seen in the image.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en" sz="1800">
                <a:solidFill>
                  <a:srgbClr val="000000"/>
                </a:solidFill>
              </a:rPr>
              <a:t>This is desirable in a lot of domains such as medicine, banking, law, etc.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en" sz="1800">
                <a:solidFill>
                  <a:srgbClr val="000000"/>
                </a:solidFill>
              </a:rPr>
              <a:t>Learning and using them is computationally efficient.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en" sz="1800">
                <a:solidFill>
                  <a:srgbClr val="000000"/>
                </a:solidFill>
              </a:rPr>
              <a:t>Good predictive accuracy, which only gets better with ensembling. 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0948"/>
            <a:ext cx="4429225" cy="41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1427250" y="152600"/>
            <a:ext cx="517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Why Decision Trees?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600" y="76050"/>
            <a:ext cx="9241600" cy="49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/>
        </p:nvSpPr>
        <p:spPr>
          <a:xfrm>
            <a:off x="440900" y="319350"/>
            <a:ext cx="83562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3.1 Decision Tree Training</a:t>
            </a:r>
            <a:endParaRPr b="1" sz="29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31"/>
          <p:cNvSpPr txBox="1"/>
          <p:nvPr>
            <p:ph idx="4294967295" type="body"/>
          </p:nvPr>
        </p:nvSpPr>
        <p:spPr>
          <a:xfrm>
            <a:off x="288325" y="983200"/>
            <a:ext cx="4830600" cy="20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Intuition: Training basically involves asking a series of questions about each feature.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Each data-point can be considered a path with the </a:t>
            </a: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 as the leaf node.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1386262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Pass enough of those through the training process and the tree will develop a notion of which conditions offer the best “split”.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1557712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How do we decide which split is the best?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◆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GINI coefficient (CART)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marR="1443412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◆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Using Information Gain (ID3 and the more powerful C4.5)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700" y="2360900"/>
            <a:ext cx="4678801" cy="250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8925" y="696700"/>
            <a:ext cx="35814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2453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Structure of workshop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6174600" cy="31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The workshop has been divided into four sequential components.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Introducing the models and basic machine learning theory. (45 min)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Introducing the case you will be applying your skills to. (5 min)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Performing EDA and visualising the data. (30 min)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Modelling the data using the models introduced today and discussing results. (40 min)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600" y="76050"/>
            <a:ext cx="9433200" cy="49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 txBox="1"/>
          <p:nvPr/>
        </p:nvSpPr>
        <p:spPr>
          <a:xfrm>
            <a:off x="440900" y="319350"/>
            <a:ext cx="83562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3.1 Decision Tree Training</a:t>
            </a:r>
            <a:endParaRPr b="1" sz="29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p32"/>
          <p:cNvSpPr txBox="1"/>
          <p:nvPr>
            <p:ph idx="4294967295" type="body"/>
          </p:nvPr>
        </p:nvSpPr>
        <p:spPr>
          <a:xfrm>
            <a:off x="288325" y="983200"/>
            <a:ext cx="5393700" cy="20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➔"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Intuition: Training basically involves asking a series of questions about each feature.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➔"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Each data-point can be considered a path with the </a:t>
            </a:r>
            <a:r>
              <a:rPr b="1" lang="en" sz="1500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 as the leaf node.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1386262" rtl="0" algn="l"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➔"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Pass enough of those through the training process and the tree will develop a notion of which conditions offer the best “split”.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1557712" rtl="0" algn="l"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➔"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How do we decide which split is the best?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◆"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GINI coefficient (CART)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marR="1443412" rtl="0" algn="l"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◆"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Using Information Gain (ID3 and the more powerful C4.5)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075" y="2208200"/>
            <a:ext cx="4830600" cy="25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600" y="76050"/>
            <a:ext cx="9433200" cy="49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/>
        </p:nvSpPr>
        <p:spPr>
          <a:xfrm>
            <a:off x="440900" y="319350"/>
            <a:ext cx="83562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3.2 Decision Tree: Overfitting</a:t>
            </a:r>
            <a:endParaRPr b="1" sz="29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2" name="Google Shape;232;p33"/>
          <p:cNvSpPr txBox="1"/>
          <p:nvPr>
            <p:ph idx="4294967295" type="body"/>
          </p:nvPr>
        </p:nvSpPr>
        <p:spPr>
          <a:xfrm>
            <a:off x="288325" y="983200"/>
            <a:ext cx="5393700" cy="3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➔"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It is easy to imagine a scenario where a decision tree splits for each data point.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➔"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This would make it massively overfitted to the training data and unlikely to generalise.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➔"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How to avoid it?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◆"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Cautious splitting of a node:</a:t>
            </a:r>
            <a:br>
              <a:rPr lang="en" sz="1500">
                <a:latin typeface="Raleway"/>
                <a:ea typeface="Raleway"/>
                <a:cs typeface="Raleway"/>
                <a:sym typeface="Raleway"/>
              </a:rPr>
            </a:b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Do not split a node unless you are certain that the split is meaningful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◆"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Post-pruning (highly effective but a strain on performance): Once the (large) tree has been built, prune away branches that turned out not to contribute much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➔"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Decision Tree Resources: </a:t>
            </a:r>
            <a:r>
              <a:rPr lang="en" sz="15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[1]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" sz="15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[2]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3" y="-9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600">
                <a:solidFill>
                  <a:schemeClr val="accent5"/>
                </a:solidFill>
              </a:rPr>
              <a:t>4. Why Not Deep Learning?</a:t>
            </a:r>
            <a:endParaRPr sz="2800" u="sng">
              <a:solidFill>
                <a:schemeClr val="accent5"/>
              </a:solidFill>
            </a:endParaRPr>
          </a:p>
        </p:txBody>
      </p:sp>
      <p:pic>
        <p:nvPicPr>
          <p:cNvPr id="238" name="Google Shape;238;p34"/>
          <p:cNvPicPr preferRelativeResize="0"/>
          <p:nvPr/>
        </p:nvPicPr>
        <p:blipFill rotWithShape="1">
          <a:blip r:embed="rId3">
            <a:alphaModFix/>
          </a:blip>
          <a:srcRect b="5535" l="0" r="1215" t="0"/>
          <a:stretch/>
        </p:blipFill>
        <p:spPr>
          <a:xfrm>
            <a:off x="1583525" y="1826750"/>
            <a:ext cx="7468625" cy="313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725"/>
            <a:ext cx="8617375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451850" y="504075"/>
            <a:ext cx="60054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.1 What makes NNs awesome?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35"/>
          <p:cNvSpPr txBox="1"/>
          <p:nvPr>
            <p:ph idx="4294967295" type="body"/>
          </p:nvPr>
        </p:nvSpPr>
        <p:spPr>
          <a:xfrm>
            <a:off x="584525" y="1439050"/>
            <a:ext cx="43242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Neural networks are an immensely powerful tool in a lot of cases.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They can represent various kinds of data and perform inference in cases where explicit modelling is almost impossible.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Using NNs as approximators usually boosts a lot of traditional 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algorithms too. Adversarial modelling, Q-learning, etc. were all boosted significantly when combined with neural networks. 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725"/>
            <a:ext cx="8464775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/>
        </p:nvSpPr>
        <p:spPr>
          <a:xfrm>
            <a:off x="451850" y="504075"/>
            <a:ext cx="60054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4.2 So why not use them?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2" name="Google Shape;252;p36"/>
          <p:cNvSpPr txBox="1"/>
          <p:nvPr>
            <p:ph idx="4294967295" type="body"/>
          </p:nvPr>
        </p:nvSpPr>
        <p:spPr>
          <a:xfrm>
            <a:off x="638450" y="1266675"/>
            <a:ext cx="65787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They require a tonne of data. This, or the lack of it, can hamper performance and result in a less reliable product. 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They require specialised hardware (GPUs/TPUs) if we have any hope of running them fast. Those are expensive and training times can be immensely high depending on task complexity, adding to the costs. 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NN training is analytically weak. There is no definitive proof for why the Adam optimizer </a:t>
            </a:r>
            <a:r>
              <a:rPr lang="en" sz="14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[3] 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works so well, why the ReLU activation </a:t>
            </a:r>
            <a:r>
              <a:rPr lang="en" sz="14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[4]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 outperforms all the others, why overparameterized networks </a:t>
            </a:r>
            <a:r>
              <a:rPr lang="en" sz="14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[5]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 perform so well.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Most importantly, Neural Networks Are Not Interpretable/Explainable.. 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This is a major cause of concern in a lot of industrial contexts such as medicine, banking, law, etc.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900" y="849162"/>
            <a:ext cx="5421774" cy="360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/>
        </p:nvSpPr>
        <p:spPr>
          <a:xfrm>
            <a:off x="478800" y="764400"/>
            <a:ext cx="60054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4.3 An Example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9" name="Google Shape;259;p37"/>
          <p:cNvSpPr txBox="1"/>
          <p:nvPr>
            <p:ph idx="4294967295" type="body"/>
          </p:nvPr>
        </p:nvSpPr>
        <p:spPr>
          <a:xfrm>
            <a:off x="629450" y="1387675"/>
            <a:ext cx="4496100" cy="28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A few months ago, we had a computer vision (a domain where deep learning has really shone) use-case where we could not use deep learning due to various requirements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◆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Real-time inference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◆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Little data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◆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On-prem inference (no GPUs)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We used classic CV algorithms and met all three requirements. 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075" y="989163"/>
            <a:ext cx="3910927" cy="332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725"/>
            <a:ext cx="4613901" cy="498077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>
            <p:ph idx="4294967295" type="body"/>
          </p:nvPr>
        </p:nvSpPr>
        <p:spPr>
          <a:xfrm>
            <a:off x="207525" y="512825"/>
            <a:ext cx="3804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We had to obtain the labels in each case.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With some feature engineering and interpretable CV algorithms, the task proved quite easy.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Since ML isn’t a major part of this pipeline, limited data was required.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The algorithms could 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perform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 near-real-time even on a CPU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Raleway"/>
              <a:buChar char="➔"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We could clearly separate the label contours and extract them as seen in these pictures.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100" y="268625"/>
            <a:ext cx="42253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2100" y="2840375"/>
            <a:ext cx="4225300" cy="230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725"/>
            <a:ext cx="7343500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451850" y="504075"/>
            <a:ext cx="60054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4.4 The Point (Finally)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5" name="Google Shape;275;p39"/>
          <p:cNvSpPr txBox="1"/>
          <p:nvPr>
            <p:ph idx="4294967295" type="body"/>
          </p:nvPr>
        </p:nvSpPr>
        <p:spPr>
          <a:xfrm>
            <a:off x="629450" y="1387675"/>
            <a:ext cx="60786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In a lot of industrial contexts, you will get problems that don’t have clean and abundant data, easy access to powerful hardware, and/or severe efficiency requirements.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Robustness, interpretability, deployability, and speed are often worth losing a percentage point or two of accuracy.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Because of this, the algorithms discussed above and variants of them (Random Forests, Generalised Linear Models, other ensembles) will often be the favoured solution in a lot of cases.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Now let’s begin the fun part of the workshop.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solidFill>
                  <a:schemeClr val="accent5"/>
                </a:solidFill>
              </a:rPr>
              <a:t>Let’s talk about the case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Thanks.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56200" y="1654675"/>
            <a:ext cx="8631600" cy="26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800"/>
              <a:buAutoNum type="arabicPeriod"/>
            </a:pPr>
            <a:r>
              <a:rPr lang="en">
                <a:solidFill>
                  <a:srgbClr val="FF9900"/>
                </a:solidFill>
              </a:rPr>
              <a:t>Introducing the models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4294967295" type="title"/>
          </p:nvPr>
        </p:nvSpPr>
        <p:spPr>
          <a:xfrm>
            <a:off x="535775" y="92775"/>
            <a:ext cx="5882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Topic in the presentation</a:t>
            </a:r>
            <a:endParaRPr sz="2400"/>
          </a:p>
        </p:txBody>
      </p:sp>
      <p:sp>
        <p:nvSpPr>
          <p:cNvPr id="90" name="Google Shape;90;p16"/>
          <p:cNvSpPr txBox="1"/>
          <p:nvPr>
            <p:ph idx="4294967295" type="title"/>
          </p:nvPr>
        </p:nvSpPr>
        <p:spPr>
          <a:xfrm>
            <a:off x="535775" y="1392950"/>
            <a:ext cx="7215900" cy="31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➔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This presentation will provide a brief summary about the models and basic ML concepts.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◆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Basic model training concepts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◆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Regression vs Classification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◆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Introducing linear models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◆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Introducing the decision tree classifier.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➔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We will then discuss why these models are still heavily used in the industry and why deep learning is not the solution to every problem.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225" y="76050"/>
            <a:ext cx="9433200" cy="49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440900" y="445025"/>
            <a:ext cx="762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1.1 Regression vs Classification 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" name="Google Shape;97;p17"/>
          <p:cNvSpPr txBox="1"/>
          <p:nvPr>
            <p:ph idx="4294967295" type="body"/>
          </p:nvPr>
        </p:nvSpPr>
        <p:spPr>
          <a:xfrm>
            <a:off x="440900" y="126150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Intuition: classification predicts a label and regression predicts a quantity.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Classification algorithms provide a decision boundary separating the data into N different categories and a trained model returns a label </a:t>
            </a: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for a data point. 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Regression algorithms provide a function or matrix that approximates an underlying distribution from which a bunch of data is drawn. 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800" y="1207625"/>
            <a:ext cx="5110675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4206475" y="4226825"/>
            <a:ext cx="453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Source: https://dev.to/petercour/machine-learning-classification-vs-regression-1gn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225" y="76050"/>
            <a:ext cx="9433200" cy="506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440900" y="265500"/>
            <a:ext cx="762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1.2.1 Basic Model Training I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" name="Google Shape;106;p18"/>
          <p:cNvSpPr txBox="1"/>
          <p:nvPr>
            <p:ph idx="4294967295" type="body"/>
          </p:nvPr>
        </p:nvSpPr>
        <p:spPr>
          <a:xfrm>
            <a:off x="544525" y="1383550"/>
            <a:ext cx="81777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ML models are often trained iteratively. A cost function is minimized until convergence.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Training is considered unsuccessful if error is too high.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Also makes sense to test on unused data to see if model works.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So we divide data into three sets: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Raleway"/>
              <a:buChar char="◆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Training set: The sample of data on which the model is trained.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Raleway"/>
              <a:buChar char="◆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Validation Set: The sample of data on which current set of hyperparameters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are tested.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Raleway"/>
              <a:buChar char="◆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Test Set: The sample of data on which final model is tested.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9900"/>
              </a:buClr>
              <a:buSzPts val="1400"/>
              <a:buFont typeface="Raleway"/>
              <a:buChar char="➔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The median train/val/test split is around 70/15/15 but opinions vary on this and different tasks may require different splits.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225" y="76050"/>
            <a:ext cx="9433200" cy="49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440900" y="292425"/>
            <a:ext cx="762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1.2.2 Basic Model Training II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" name="Google Shape;113;p19"/>
          <p:cNvSpPr txBox="1"/>
          <p:nvPr>
            <p:ph idx="4294967295" type="body"/>
          </p:nvPr>
        </p:nvSpPr>
        <p:spPr>
          <a:xfrm>
            <a:off x="746100" y="992200"/>
            <a:ext cx="83469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aleway"/>
                <a:ea typeface="Raleway"/>
                <a:cs typeface="Raleway"/>
                <a:sym typeface="Raleway"/>
              </a:rPr>
              <a:t>Where would the error occur in context of data and modelling?</a:t>
            </a:r>
            <a:endParaRPr b="1"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484725" y="1382325"/>
            <a:ext cx="43896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Underfitting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➔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algorithm did not learn as much as it could have 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from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the training data.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➔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Why? The model was not powerful enough to model the data.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➔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to check for it? Training and validation error will both be high.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Raleway"/>
              <a:buChar char="➔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to resolve it? Use a more powerful model. For example, if you are using a linear model, try using a nonlinear one.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4955100" y="1382325"/>
            <a:ext cx="3913500" cy="3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Over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rfitting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➔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algorithm paid too much attention to training data idiosyncrasies and now the final model won’t generalise.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➔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Why? The model was too powerful for the data or there wasn’t enough data.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➔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to check for it? Training error will be very low but validation error will be high.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➔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to resolve it? Use a less powerful model or get more data (better choice).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225" y="76050"/>
            <a:ext cx="9433200" cy="49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440900" y="292425"/>
            <a:ext cx="762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1.2.3 Basic Model Training III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20"/>
          <p:cNvSpPr txBox="1"/>
          <p:nvPr>
            <p:ph idx="4294967295" type="body"/>
          </p:nvPr>
        </p:nvSpPr>
        <p:spPr>
          <a:xfrm>
            <a:off x="521700" y="938325"/>
            <a:ext cx="83469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aleway"/>
                <a:ea typeface="Raleway"/>
                <a:cs typeface="Raleway"/>
                <a:sym typeface="Raleway"/>
              </a:rPr>
              <a:t>Confusion Matrix</a:t>
            </a:r>
            <a:endParaRPr b="1"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5200">
                <a:solidFill>
                  <a:srgbClr val="FF9900"/>
                </a:solidFill>
              </a:rPr>
              <a:t>2. Linear Models</a:t>
            </a:r>
            <a:endParaRPr b="0" sz="2800">
              <a:solidFill>
                <a:srgbClr val="FF9900"/>
              </a:solidFill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2618125" y="2346700"/>
            <a:ext cx="6525874" cy="27968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A="0" stPos="0" sy="-100000" ky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